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7" r:id="rId2"/>
    <p:sldId id="263" r:id="rId3"/>
    <p:sldId id="282" r:id="rId4"/>
    <p:sldId id="289" r:id="rId5"/>
    <p:sldId id="264" r:id="rId6"/>
    <p:sldId id="283" r:id="rId7"/>
    <p:sldId id="269" r:id="rId8"/>
    <p:sldId id="275" r:id="rId9"/>
    <p:sldId id="287" r:id="rId10"/>
    <p:sldId id="277" r:id="rId11"/>
    <p:sldId id="284" r:id="rId12"/>
    <p:sldId id="271" r:id="rId13"/>
    <p:sldId id="291" r:id="rId14"/>
    <p:sldId id="292" r:id="rId15"/>
    <p:sldId id="279" r:id="rId16"/>
    <p:sldId id="281" r:id="rId17"/>
    <p:sldId id="280" r:id="rId18"/>
    <p:sldId id="272" r:id="rId19"/>
    <p:sldId id="274" r:id="rId20"/>
    <p:sldId id="286" r:id="rId21"/>
    <p:sldId id="28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-1350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96EB8-D0DA-4B5B-A3D7-AD62442E82B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805BA-D00C-4345-8B0B-044476494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3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2;&#1090;&#1077;&#1088;&#1080;&#1072;&#1083;&#1099;%20&#1072;&#1085;&#1072;&#1083;&#1080;&#1079;%20&#1082;&#1072;&#1076;&#1088;&#1086;&#1074;&#1099;&#1081;%20&#1089;&#1086;&#1089;&#1090;&#1072;&#1074;/&#1040;&#1085;&#1072;&#1083;&#1080;&#1090;&#1080;&#1095;&#1077;&#1089;&#1082;&#1072;&#1103;%20&#1089;&#1087;&#1088;&#1072;&#1074;&#1082;&#1072;%20&#1087;&#1086;%20&#1088;&#1077;&#1079;&#1091;&#1083;&#1100;&#1090;&#1072;&#1090;&#1072;&#1084;%20&#1079;&#1072;&#1087;&#1086;&#1083;&#1085;&#1077;&#1085;&#1080;&#1103;%20&#1083;&#1080;&#1089;&#1090;&#1072;%20&#1047;&#1072;&#1087;&#1086;&#1083;&#1085;&#1077;&#1085;&#1085;&#1099;&#1081;%20&#1086;&#1073;&#1088;&#1072;&#1079;&#1077;&#1094;.docx" TargetMode="External"/><Relationship Id="rId2" Type="http://schemas.openxmlformats.org/officeDocument/2006/relationships/hyperlink" Target="&#1052;&#1072;&#1090;&#1077;&#1088;&#1080;&#1072;&#1083;&#1099;%20&#1072;&#1085;&#1072;&#1083;&#1080;&#1079;%20&#1082;&#1072;&#1076;&#1088;&#1086;&#1074;&#1099;&#1081;%20&#1089;&#1086;&#1089;&#1090;&#1072;&#1074;/&#1057;&#1072;&#1084;&#1086;&#1086;&#1094;&#1077;&#1085;&#1082;&#1072;%20&#1087;&#1077;&#1076;&#1072;&#1075;&#1086;&#1075;&#1072;%20&#1087;&#1086;%20&#1090;&#1088;&#1077;&#1073;&#1086;&#1074;&#1072;&#1085;&#1080;&#1103;%20&#1087;&#1088;&#1086;&#1092;&#1089;&#1090;&#1072;&#1085;&#1076;&#1072;&#1088;&#1090;&#1072;.docx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3;&#1072;&#1085;%20&#1084;&#1077;&#1090;&#1086;&#1076;&#1080;&#1095;&#1077;&#1089;&#1082;&#1086;&#1081;%20&#1088;&#1072;&#1073;&#1086;&#1090;&#1099;%20&#1096;&#1082;&#1086;&#1083;&#1099;%20&#1085;&#1072;%2020-21%20&#1091;&#1095;&#1077;&#1073;&#1085;&#1099;&#1081;%20&#1075;&#1086;&#1076;.doc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enteroko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ioco.ru/pisa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1057;&#1087;&#1080;&#1089;&#1086;&#1082;%20&#1083;&#1080;&#1090;&#1077;&#1088;&#1072;&#1090;&#1091;&#1088;&#1099;%20&#1076;&#1083;&#1103;%20&#1087;&#1086;&#1076;&#1075;&#1086;&#1090;&#1086;&#1074;&#1082;&#1080;%20&#1091;&#1095;&#1072;&#1097;&#1080;&#1093;&#1089;&#1103;.docx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1050;&#1072;&#1082;%20&#1086;&#1088;&#1075;&#1072;&#1085;&#1080;&#1079;&#1086;&#1074;&#1072;&#1090;&#1100;%20&#1080;&#1079;&#1091;&#1095;&#1077;&#1085;&#1080;&#1077;%20&#1092;&#1080;&#1085;&#1072;&#1085;&#1089;&#1086;&#1074;&#1086;&#1081;%20&#1075;&#1088;&#1072;&#1084;&#1086;&#1090;&#1085;&#1086;&#1089;&#1090;&#1080;%20&#1074;%20&#1096;&#1082;&#1086;&#1083;&#1077;.doc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ivo.garant.ru/document/redirect/70188902/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3;&#1072;&#1085;%20&#1088;&#1072;&#1073;&#1086;&#1090;&#1099;%20&#1087;&#1086;%20&#1088;&#1072;&#1079;&#1074;&#1080;&#1090;&#1080;&#1102;%20&#1060;&#1043;.doc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52;&#1072;&#1090;&#1077;&#1088;&#1080;&#1072;&#1083;&#1099;%20&#1072;&#1085;&#1072;&#1083;&#1080;&#1079;%20&#1082;&#1072;&#1076;&#1088;&#1086;&#1074;&#1099;&#1081;%20&#1089;&#1086;&#1089;&#1090;&#1072;&#1074;/&#1056;&#1045;&#1050;&#1054;&#1052;&#1045;&#1053;&#1044;&#1040;&#1062;&#1048;&#1071;%20&#1050;&#1072;&#1082;%20&#1072;&#1085;&#1072;&#1083;&#1080;&#1079;&#1080;&#1088;&#1086;&#1074;&#1072;&#1090;&#1100;%20&#1082;&#1072;&#1076;&#1088;&#1086;&#1074;&#1099;&#1081;%20&#1089;&#1086;&#1089;&#1090;&#1072;&#1074;%20&#1096;&#1082;&#1086;&#1083;&#1099;.doc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44447" y="2545013"/>
            <a:ext cx="8924792" cy="259200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Управленческий подход </a:t>
            </a:r>
            <a:endParaRPr lang="ru-RU" b="1" dirty="0"/>
          </a:p>
          <a:p>
            <a:pPr algn="ctr"/>
            <a:r>
              <a:rPr lang="ru-RU" b="1" dirty="0"/>
              <a:t>к формированию функциональной  грамотности </a:t>
            </a:r>
            <a:r>
              <a:rPr lang="ru-RU" b="1" dirty="0" smtClean="0"/>
              <a:t>обучающихся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4532" y="5257332"/>
            <a:ext cx="6093145" cy="122555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4" descr="2 вариа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9" y="142875"/>
            <a:ext cx="1703387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5263" y="15413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Муниципальный семинар </a:t>
            </a:r>
            <a:r>
              <a:rPr lang="ru-RU" dirty="0">
                <a:solidFill>
                  <a:schemeClr val="bg1"/>
                </a:solidFill>
              </a:rPr>
              <a:t>заместителей </a:t>
            </a:r>
            <a:r>
              <a:rPr lang="ru-RU" dirty="0" smtClean="0">
                <a:solidFill>
                  <a:schemeClr val="bg1"/>
                </a:solidFill>
              </a:rPr>
              <a:t>директоров </a:t>
            </a:r>
            <a:r>
              <a:rPr lang="ru-RU" dirty="0">
                <a:solidFill>
                  <a:schemeClr val="bg1"/>
                </a:solidFill>
              </a:rPr>
              <a:t>по УВР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Тема </a:t>
            </a:r>
            <a:r>
              <a:rPr lang="ru-RU" b="1" dirty="0">
                <a:solidFill>
                  <a:schemeClr val="bg1"/>
                </a:solidFill>
              </a:rPr>
              <a:t>«Система формирования функциональной грамотности школьников в условиях реализации ФГОС»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6843" y="5293808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Заместитель директора по УВР Кондратенко Е.Б.</a:t>
            </a:r>
          </a:p>
          <a:p>
            <a:pPr algn="ctr"/>
            <a:r>
              <a:rPr lang="ru-RU" dirty="0" smtClean="0"/>
              <a:t>23.04.21.</a:t>
            </a:r>
            <a:endParaRPr lang="ru-RU" dirty="0"/>
          </a:p>
        </p:txBody>
      </p:sp>
      <p:pic>
        <p:nvPicPr>
          <p:cNvPr id="8" name="Picture 5" descr="http://40422-s-005.edusite.ru/images/shkol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677" y="0"/>
            <a:ext cx="2714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46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1705" y="2143164"/>
            <a:ext cx="12110295" cy="378275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b="1" dirty="0"/>
              <a:t>ПРОФЕССИОНАЛЬНЫЙ </a:t>
            </a:r>
            <a:r>
              <a:rPr lang="ru-RU" sz="2200" b="1" dirty="0" smtClean="0"/>
              <a:t>СТАНДАРТ «ПЕДАГОГ» (</a:t>
            </a:r>
            <a:r>
              <a:rPr lang="ru-RU" sz="2200" b="1" dirty="0"/>
              <a:t>ПЕДАГОГИЧЕСКАЯ ДЕЯТЕЛЬНОСТЬ </a:t>
            </a:r>
            <a:r>
              <a:rPr lang="ru-RU" sz="2200" b="1" dirty="0" smtClean="0"/>
              <a:t>В ДОШКОЛЬНОМ, НАЧАЛЬНОМ </a:t>
            </a:r>
            <a:r>
              <a:rPr lang="ru-RU" sz="2200" b="1" dirty="0"/>
              <a:t>ОБЩЕМ</a:t>
            </a:r>
            <a:r>
              <a:rPr lang="ru-RU" sz="2200" b="1" dirty="0" smtClean="0"/>
              <a:t>, ОСНОВНОМ </a:t>
            </a:r>
            <a:r>
              <a:rPr lang="ru-RU" sz="2200" b="1" dirty="0"/>
              <a:t>ОБЩЕМ, СРЕДНЕМ ОБЩЕМ </a:t>
            </a:r>
            <a:r>
              <a:rPr lang="ru-RU" sz="2200" b="1" dirty="0" smtClean="0"/>
              <a:t>образовании) (</a:t>
            </a:r>
            <a:r>
              <a:rPr lang="ru-RU" sz="2200" b="1" dirty="0"/>
              <a:t>ВОСПИТАТЕЛЬ, УЧИТЕЛЬ), утвержденный приказом </a:t>
            </a:r>
            <a:r>
              <a:rPr lang="ru-RU" sz="2200" b="1" dirty="0" smtClean="0"/>
              <a:t>министерства труда и </a:t>
            </a:r>
            <a:r>
              <a:rPr lang="ru-RU" sz="2200" b="1" dirty="0"/>
              <a:t>социальной </a:t>
            </a:r>
            <a:r>
              <a:rPr lang="ru-RU" sz="2200" b="1" dirty="0" smtClean="0"/>
              <a:t>защиты Российской Федерации от 18 октября 2013 г. N 544н</a:t>
            </a:r>
          </a:p>
          <a:p>
            <a:endParaRPr lang="ru-RU" sz="2200" b="1" dirty="0" smtClean="0"/>
          </a:p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Необходимые </a:t>
            </a:r>
            <a:r>
              <a:rPr lang="ru-RU" sz="2400" b="1" i="1" dirty="0" smtClean="0">
                <a:solidFill>
                  <a:schemeClr val="bg1"/>
                </a:solidFill>
              </a:rPr>
              <a:t>умения:</a:t>
            </a:r>
          </a:p>
          <a:p>
            <a:pPr algn="ctr"/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Осуществлять контрольно-оценочную деятельность: </a:t>
            </a:r>
            <a:r>
              <a:rPr lang="ru-RU" sz="2200" b="1" dirty="0">
                <a:solidFill>
                  <a:schemeClr val="bg1"/>
                </a:solidFill>
              </a:rPr>
              <a:t>формируемые в преподаваемом предмете предметные и </a:t>
            </a:r>
            <a:r>
              <a:rPr lang="ru-RU" sz="2200" b="1" u="sng" dirty="0">
                <a:solidFill>
                  <a:schemeClr val="bg1"/>
                </a:solidFill>
              </a:rPr>
              <a:t>метапредметные компетенции</a:t>
            </a:r>
            <a:r>
              <a:rPr lang="ru-RU" sz="2200" b="1" dirty="0">
                <a:solidFill>
                  <a:schemeClr val="bg1"/>
                </a:solidFill>
              </a:rPr>
              <a:t>, а также осуществлять (совместно с психологом) мониторинг личностных </a:t>
            </a:r>
            <a:r>
              <a:rPr lang="ru-RU" sz="2200" b="1" dirty="0" smtClean="0">
                <a:solidFill>
                  <a:schemeClr val="bg1"/>
                </a:solidFill>
              </a:rPr>
              <a:t>характеристик</a:t>
            </a:r>
          </a:p>
          <a:p>
            <a:pPr algn="ctr"/>
            <a:endParaRPr lang="ru-RU" sz="22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200" b="1" i="1" dirty="0" smtClean="0">
                <a:solidFill>
                  <a:schemeClr val="bg1"/>
                </a:solidFill>
              </a:rPr>
              <a:t>Трудовые действия:</a:t>
            </a:r>
          </a:p>
          <a:p>
            <a:pPr algn="ctr"/>
            <a:endParaRPr lang="ru-RU" sz="2200" b="1" i="1" dirty="0" smtClean="0">
              <a:solidFill>
                <a:schemeClr val="bg1"/>
              </a:solidFill>
            </a:endParaRPr>
          </a:p>
          <a:p>
            <a:r>
              <a:rPr lang="ru-RU" sz="2000" dirty="0"/>
              <a:t>Формирование общекультурных компетенций и понимания места предмета в общей картине </a:t>
            </a:r>
            <a:r>
              <a:rPr lang="ru-RU" sz="2000" dirty="0" smtClean="0"/>
              <a:t>мира, 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</a:t>
            </a:r>
            <a:r>
              <a:rPr lang="ru-RU" sz="2200" b="1" u="sng" dirty="0" smtClean="0">
                <a:solidFill>
                  <a:schemeClr val="bg1"/>
                </a:solidFill>
              </a:rPr>
              <a:t>Формирование </a:t>
            </a:r>
            <a:r>
              <a:rPr lang="ru-RU" sz="2200" b="1" u="sng" dirty="0">
                <a:solidFill>
                  <a:schemeClr val="bg1"/>
                </a:solidFill>
              </a:rPr>
              <a:t>метапредметных компетенций</a:t>
            </a:r>
            <a:r>
              <a:rPr lang="ru-RU" sz="2200" b="1" dirty="0">
                <a:solidFill>
                  <a:schemeClr val="bg1"/>
                </a:solidFill>
              </a:rPr>
              <a:t>, умения учиться и </a:t>
            </a:r>
            <a:r>
              <a:rPr lang="ru-RU" sz="2200" b="1" dirty="0" smtClean="0">
                <a:solidFill>
                  <a:schemeClr val="bg1"/>
                </a:solidFill>
              </a:rPr>
              <a:t>УУД до </a:t>
            </a:r>
            <a:r>
              <a:rPr lang="ru-RU" sz="2200" b="1" dirty="0">
                <a:solidFill>
                  <a:schemeClr val="bg1"/>
                </a:solidFill>
              </a:rPr>
              <a:t>уровня, необходимого для освоения О</a:t>
            </a:r>
            <a:r>
              <a:rPr lang="ru-RU" sz="2200" b="1" dirty="0" smtClean="0">
                <a:solidFill>
                  <a:schemeClr val="bg1"/>
                </a:solidFill>
              </a:rPr>
              <a:t>ОП уровня</a:t>
            </a:r>
          </a:p>
          <a:p>
            <a:endParaRPr lang="ru-RU" sz="2200" b="1" dirty="0" smtClean="0">
              <a:solidFill>
                <a:schemeClr val="bg1"/>
              </a:solidFill>
            </a:endParaRPr>
          </a:p>
          <a:p>
            <a:endParaRPr lang="ru-RU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4532" y="6285470"/>
            <a:ext cx="6093145" cy="1974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903" y="730170"/>
            <a:ext cx="12110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Создание </a:t>
            </a:r>
            <a:r>
              <a:rPr lang="ru-RU" sz="3600" b="1" dirty="0" smtClean="0"/>
              <a:t>кадровых</a:t>
            </a:r>
            <a:endParaRPr lang="ru-RU" sz="3600" b="1" dirty="0"/>
          </a:p>
          <a:p>
            <a:pPr algn="ctr"/>
            <a:r>
              <a:rPr lang="ru-RU" sz="3600" b="1" dirty="0" smtClean="0"/>
              <a:t>условий для формирования ФГ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07676" y="5498483"/>
            <a:ext cx="226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hlinkClick r:id="rId2" action="ppaction://hlinkfile"/>
              </a:rPr>
              <a:t>Ссылка на лист самоанализа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5958" y="6168295"/>
            <a:ext cx="357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Ссылка на аналитическую справку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2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1705" y="2143164"/>
            <a:ext cx="12110295" cy="378275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Обсуждение планируемых результатов (портрет выпускника), выявление проблем достижения планируемых результатов, путей их решения, проектирование образа желаемого будущего ОО и своей профессиональной деятельности, Работа по Принятию ценностей</a:t>
            </a:r>
          </a:p>
          <a:p>
            <a:pPr algn="ctr"/>
            <a:endParaRPr lang="ru-RU" sz="2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Мотивация</a:t>
            </a:r>
          </a:p>
          <a:p>
            <a:pPr algn="ctr"/>
            <a:endParaRPr lang="ru-RU" sz="2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планирование</a:t>
            </a:r>
          </a:p>
          <a:p>
            <a:pPr algn="ctr"/>
            <a:endParaRPr lang="ru-RU" sz="2200" b="1" dirty="0">
              <a:solidFill>
                <a:schemeClr val="bg1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Обучение (знания-умения-навыки-компетенции)</a:t>
            </a:r>
          </a:p>
          <a:p>
            <a:pPr algn="ctr"/>
            <a:endParaRPr lang="ru-RU" sz="2200" b="1" dirty="0">
              <a:solidFill>
                <a:schemeClr val="bg1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Реализация</a:t>
            </a:r>
          </a:p>
          <a:p>
            <a:pPr algn="ctr"/>
            <a:endParaRPr lang="ru-RU" sz="2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контроль</a:t>
            </a:r>
          </a:p>
          <a:p>
            <a:pPr algn="ctr"/>
            <a:endParaRPr lang="ru-RU" sz="2200" b="1" dirty="0">
              <a:solidFill>
                <a:schemeClr val="bg1"/>
              </a:solidFill>
            </a:endParaRPr>
          </a:p>
          <a:p>
            <a:pPr algn="ctr"/>
            <a:endParaRPr lang="ru-RU" sz="2200" b="1" dirty="0" smtClean="0">
              <a:solidFill>
                <a:schemeClr val="bg1"/>
              </a:solidFill>
            </a:endParaRPr>
          </a:p>
          <a:p>
            <a:endParaRPr lang="ru-RU" sz="2200" b="1" dirty="0" smtClean="0">
              <a:solidFill>
                <a:schemeClr val="bg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4532" y="6285470"/>
            <a:ext cx="6093145" cy="1974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903" y="730170"/>
            <a:ext cx="12110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Создание </a:t>
            </a:r>
            <a:r>
              <a:rPr lang="ru-RU" sz="3600" b="1" dirty="0" smtClean="0"/>
              <a:t>кадровых</a:t>
            </a:r>
            <a:endParaRPr lang="ru-RU" sz="3600" b="1" dirty="0"/>
          </a:p>
          <a:p>
            <a:pPr algn="ctr"/>
            <a:r>
              <a:rPr lang="ru-RU" sz="3600" b="1" dirty="0" smtClean="0"/>
              <a:t>условий для формирования ФГ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2165684" y="3112168"/>
            <a:ext cx="665748" cy="2695074"/>
          </a:xfrm>
          <a:prstGeom prst="leftBrace">
            <a:avLst/>
          </a:prstGeom>
          <a:ln w="254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5903" y="4018501"/>
            <a:ext cx="2045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Организация</a:t>
            </a:r>
          </a:p>
          <a:p>
            <a:pPr algn="ctr"/>
            <a:r>
              <a:rPr lang="ru-RU" dirty="0" smtClean="0"/>
              <a:t> методической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работы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8442" y="6298216"/>
            <a:ext cx="342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hlinkClick r:id="rId2" action="ppaction://hlinkfile"/>
              </a:rPr>
              <a:t>Ссылка на план МР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5904" y="880016"/>
            <a:ext cx="11994292" cy="37827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400" b="1" dirty="0" smtClean="0">
                <a:solidFill>
                  <a:schemeClr val="accent1"/>
                </a:solidFill>
              </a:rPr>
              <a:t>Вебинары, курсы, методическая литература, 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литература для обучающихся   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издательство «Просвещение»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Корпорации «Российский учебник» </a:t>
            </a:r>
          </a:p>
          <a:p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4532" y="6285470"/>
            <a:ext cx="6093145" cy="1974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386147" y="130258"/>
            <a:ext cx="12110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Создание </a:t>
            </a:r>
            <a:r>
              <a:rPr lang="ru-RU" sz="3600" b="1" dirty="0" smtClean="0"/>
              <a:t>учебно-методических</a:t>
            </a:r>
            <a:endParaRPr lang="ru-RU" sz="3600" b="1" dirty="0"/>
          </a:p>
          <a:p>
            <a:pPr algn="ctr"/>
            <a:r>
              <a:rPr lang="ru-RU" sz="3600" b="1" dirty="0" smtClean="0"/>
              <a:t>условий для формирования ФГ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1409252"/>
            <a:ext cx="4693919" cy="579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2" y="2796986"/>
            <a:ext cx="6554644" cy="34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57575" y="6285469"/>
            <a:ext cx="368504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https://education.yandex.ru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5904" y="880016"/>
            <a:ext cx="11994292" cy="37827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400" b="1" dirty="0" smtClean="0">
                <a:solidFill>
                  <a:schemeClr val="accent1"/>
                </a:solidFill>
              </a:rPr>
              <a:t>Вебинары, курсы, методическая литература, 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литература для обучающихся   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издательство «Просвещение»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Корпорации «Российский учебник» </a:t>
            </a:r>
          </a:p>
          <a:p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4532" y="6285470"/>
            <a:ext cx="6093145" cy="1974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386147" y="130258"/>
            <a:ext cx="12110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Создание </a:t>
            </a:r>
            <a:r>
              <a:rPr lang="ru-RU" sz="3600" b="1" dirty="0" smtClean="0"/>
              <a:t>учебно-методических</a:t>
            </a:r>
            <a:endParaRPr lang="ru-RU" sz="3600" b="1" dirty="0"/>
          </a:p>
          <a:p>
            <a:pPr algn="ctr"/>
            <a:r>
              <a:rPr lang="ru-RU" sz="3600" b="1" dirty="0" smtClean="0"/>
              <a:t>условий для формирования ФГ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6" y="2771394"/>
            <a:ext cx="5440610" cy="333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60" y="1581374"/>
            <a:ext cx="6274539" cy="452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1429" y="6279604"/>
            <a:ext cx="5484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https://media.prosv.ru/content/?situations=true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4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5904" y="880016"/>
            <a:ext cx="11994292" cy="37827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400" b="1" dirty="0" smtClean="0">
                <a:solidFill>
                  <a:schemeClr val="accent1"/>
                </a:solidFill>
              </a:rPr>
              <a:t>Вебинары, курсы, методическая литература, 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литература для обучающихся   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издательство «Просвещение»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Корпорации «Российский учебник» </a:t>
            </a:r>
          </a:p>
          <a:p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4532" y="6285470"/>
            <a:ext cx="6093145" cy="1974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386147" y="130258"/>
            <a:ext cx="12110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Создание </a:t>
            </a:r>
            <a:r>
              <a:rPr lang="ru-RU" sz="3600" b="1" dirty="0" smtClean="0"/>
              <a:t>учебно-методических</a:t>
            </a:r>
            <a:endParaRPr lang="ru-RU" sz="3600" b="1" dirty="0"/>
          </a:p>
          <a:p>
            <a:pPr algn="ctr"/>
            <a:r>
              <a:rPr lang="ru-RU" sz="3600" b="1" dirty="0" smtClean="0"/>
              <a:t>условий для формирования ФГ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19" y="1473798"/>
            <a:ext cx="4915980" cy="529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7920" y="4965557"/>
            <a:ext cx="3405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https://fg.resh.edu.ru</a:t>
            </a:r>
            <a:r>
              <a:rPr lang="en-US" dirty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2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6605" y="2700123"/>
            <a:ext cx="10289307" cy="37827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4532" y="6285470"/>
            <a:ext cx="6093145" cy="1974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624" y="9408"/>
            <a:ext cx="12110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Создание </a:t>
            </a:r>
            <a:r>
              <a:rPr lang="ru-RU" sz="3600" b="1" dirty="0" smtClean="0"/>
              <a:t>информационно-образовательных</a:t>
            </a:r>
            <a:endParaRPr lang="ru-RU" sz="3600" b="1" dirty="0"/>
          </a:p>
          <a:p>
            <a:pPr algn="ctr"/>
            <a:r>
              <a:rPr lang="ru-RU" sz="3600" b="1" dirty="0" smtClean="0"/>
              <a:t>условий для формирования ФГ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624" y="1423726"/>
            <a:ext cx="3078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2"/>
              </a:rPr>
              <a:t>http://www.centeroko.ru/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90" y="1313061"/>
            <a:ext cx="6804558" cy="529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6605" y="2700123"/>
            <a:ext cx="10289307" cy="37827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4532" y="6285470"/>
            <a:ext cx="6093145" cy="1974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903" y="730170"/>
            <a:ext cx="12110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Создание </a:t>
            </a:r>
            <a:r>
              <a:rPr lang="ru-RU" sz="3600" b="1" dirty="0" smtClean="0"/>
              <a:t>информационно-образовательных</a:t>
            </a:r>
            <a:endParaRPr lang="ru-RU" sz="3600" b="1" dirty="0"/>
          </a:p>
          <a:p>
            <a:pPr algn="ctr"/>
            <a:r>
              <a:rPr lang="ru-RU" sz="3600" b="1" dirty="0" smtClean="0"/>
              <a:t>условий для формирования ФГ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624" y="2004639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b="1" dirty="0" smtClean="0">
                <a:solidFill>
                  <a:schemeClr val="bg1"/>
                </a:solidFill>
                <a:hlinkClick r:id="rId2"/>
              </a:rPr>
              <a:t>fioco.ru/pisa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77" y="1865304"/>
            <a:ext cx="7133058" cy="474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4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6605" y="2700123"/>
            <a:ext cx="10289307" cy="37827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4532" y="6285470"/>
            <a:ext cx="6093145" cy="1974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70772"/>
            <a:ext cx="12110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Создание </a:t>
            </a:r>
            <a:r>
              <a:rPr lang="ru-RU" sz="3600" b="1" dirty="0" smtClean="0"/>
              <a:t>информационно-образовательных</a:t>
            </a:r>
            <a:endParaRPr lang="ru-RU" sz="3600" b="1" dirty="0"/>
          </a:p>
          <a:p>
            <a:pPr algn="ctr"/>
            <a:r>
              <a:rPr lang="ru-RU" sz="3600" b="1" dirty="0" smtClean="0"/>
              <a:t>условий </a:t>
            </a:r>
            <a:r>
              <a:rPr lang="ru-RU" sz="3600" b="1" dirty="0"/>
              <a:t>для </a:t>
            </a:r>
            <a:r>
              <a:rPr lang="ru-RU" sz="3600" b="1" dirty="0" smtClean="0"/>
              <a:t>формирования ФГ</a:t>
            </a:r>
          </a:p>
        </p:txBody>
      </p:sp>
      <p:pic>
        <p:nvPicPr>
          <p:cNvPr id="102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36" y="1430919"/>
            <a:ext cx="7844083" cy="43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147211" y="6014844"/>
            <a:ext cx="300595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http://skiv.instrao.ru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 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7581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7368" y="2700123"/>
            <a:ext cx="10289307" cy="378275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АРМ учителя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Наличие компьютерного класса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Высокоскоростной интернет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Необходимое программное обеспечение, оснащение необходимыми методическими пособиями (</a:t>
            </a:r>
            <a:r>
              <a:rPr lang="ru-RU" sz="1200" b="1" dirty="0" smtClean="0">
                <a:solidFill>
                  <a:srgbClr val="FF0000"/>
                </a:solidFill>
                <a:hlinkClick r:id="rId2" action="ppaction://hlinkfile"/>
              </a:rPr>
              <a:t>ссылка на пособия</a:t>
            </a:r>
            <a:r>
              <a:rPr lang="ru-RU" b="1" dirty="0" smtClean="0">
                <a:solidFill>
                  <a:schemeClr val="accent1"/>
                </a:solidFill>
              </a:rPr>
              <a:t>)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4532" y="6285470"/>
            <a:ext cx="6093145" cy="1974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903" y="730170"/>
            <a:ext cx="12110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Создание </a:t>
            </a:r>
            <a:r>
              <a:rPr lang="ru-RU" sz="3600" b="1" dirty="0" smtClean="0"/>
              <a:t>материально-технических</a:t>
            </a:r>
            <a:endParaRPr lang="ru-RU" sz="3600" b="1" dirty="0"/>
          </a:p>
          <a:p>
            <a:pPr algn="ctr"/>
            <a:r>
              <a:rPr lang="ru-RU" sz="3600" b="1" dirty="0" smtClean="0"/>
              <a:t>условий </a:t>
            </a:r>
            <a:r>
              <a:rPr lang="ru-RU" sz="3600" b="1" dirty="0"/>
              <a:t>для </a:t>
            </a:r>
            <a:r>
              <a:rPr lang="ru-RU" sz="3600" b="1" dirty="0" smtClean="0"/>
              <a:t>формирования ФГ</a:t>
            </a:r>
          </a:p>
        </p:txBody>
      </p:sp>
    </p:spTree>
    <p:extLst>
      <p:ext uri="{BB962C8B-B14F-4D97-AF65-F5344CB8AC3E}">
        <p14:creationId xmlns:p14="http://schemas.microsoft.com/office/powerpoint/2010/main" val="21764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5903" y="2035105"/>
            <a:ext cx="12024497" cy="378275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AutoNum type="arabicPeriod"/>
            </a:pPr>
            <a:r>
              <a:rPr lang="ru-RU" b="1" dirty="0" smtClean="0">
                <a:solidFill>
                  <a:schemeClr val="accent1"/>
                </a:solidFill>
              </a:rPr>
              <a:t>учет </a:t>
            </a:r>
            <a:r>
              <a:rPr lang="ru-RU" b="1" dirty="0">
                <a:solidFill>
                  <a:schemeClr val="accent1"/>
                </a:solidFill>
              </a:rPr>
              <a:t>специфики возрастного </a:t>
            </a:r>
            <a:r>
              <a:rPr lang="ru-RU" b="1" dirty="0" smtClean="0">
                <a:solidFill>
                  <a:schemeClr val="accent1"/>
                </a:solidFill>
              </a:rPr>
              <a:t>психофизического </a:t>
            </a:r>
            <a:r>
              <a:rPr lang="ru-RU" b="1" dirty="0">
                <a:solidFill>
                  <a:schemeClr val="accent1"/>
                </a:solidFill>
              </a:rPr>
              <a:t>развития </a:t>
            </a:r>
            <a:r>
              <a:rPr lang="ru-RU" b="1" dirty="0" smtClean="0">
                <a:solidFill>
                  <a:schemeClr val="accent1"/>
                </a:solidFill>
              </a:rPr>
              <a:t>обучающихся</a:t>
            </a:r>
          </a:p>
          <a:p>
            <a:pPr marL="742950" indent="-742950">
              <a:buAutoNum type="arabicPeriod"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742950" indent="-742950">
              <a:buAutoNum type="arabicPeriod"/>
            </a:pPr>
            <a:r>
              <a:rPr lang="ru-RU" b="1" dirty="0">
                <a:solidFill>
                  <a:schemeClr val="accent1"/>
                </a:solidFill>
              </a:rPr>
              <a:t>формирование и развитие психолого-педагогической компетентности обучающихся, педагогических и административных работников, родительской </a:t>
            </a:r>
            <a:r>
              <a:rPr lang="ru-RU" b="1" dirty="0" smtClean="0">
                <a:solidFill>
                  <a:schemeClr val="accent1"/>
                </a:solidFill>
              </a:rPr>
              <a:t>общественности</a:t>
            </a:r>
          </a:p>
          <a:p>
            <a:pPr marL="742950" indent="-742950">
              <a:buAutoNum type="arabicPeriod"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742950" indent="-742950">
              <a:buAutoNum type="arabicPeriod"/>
            </a:pPr>
            <a:r>
              <a:rPr lang="ru-RU" b="1" dirty="0" smtClean="0">
                <a:solidFill>
                  <a:schemeClr val="accent1"/>
                </a:solidFill>
              </a:rPr>
              <a:t>вариативность </a:t>
            </a:r>
            <a:r>
              <a:rPr lang="ru-RU" b="1" dirty="0">
                <a:solidFill>
                  <a:schemeClr val="accent1"/>
                </a:solidFill>
              </a:rPr>
              <a:t>направлений психолого-педагогического сопровождения участников образовательных отношений </a:t>
            </a:r>
          </a:p>
          <a:p>
            <a:endParaRPr lang="ru-RU" b="1" dirty="0" smtClean="0">
              <a:solidFill>
                <a:schemeClr val="accent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4532" y="6285470"/>
            <a:ext cx="6093145" cy="1974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903" y="730170"/>
            <a:ext cx="12110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Создание </a:t>
            </a:r>
            <a:r>
              <a:rPr lang="ru-RU" sz="3600" b="1" dirty="0" smtClean="0"/>
              <a:t>психолого-педагогических</a:t>
            </a:r>
            <a:endParaRPr lang="ru-RU" sz="3600" b="1" dirty="0"/>
          </a:p>
          <a:p>
            <a:pPr algn="ctr"/>
            <a:r>
              <a:rPr lang="ru-RU" sz="3600" b="1" dirty="0" smtClean="0"/>
              <a:t>условий для формирования ФГ</a:t>
            </a:r>
          </a:p>
        </p:txBody>
      </p:sp>
    </p:spTree>
    <p:extLst>
      <p:ext uri="{BB962C8B-B14F-4D97-AF65-F5344CB8AC3E}">
        <p14:creationId xmlns:p14="http://schemas.microsoft.com/office/powerpoint/2010/main" val="17123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343920" y="374017"/>
            <a:ext cx="8924792" cy="3782759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А. Леонтьев: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грамотный человек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человек, который способен использовать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постоянно приобретаемые в течение жизни знания, умения и навыки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максимально широкого диапазона жизненных задач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сферах человеческой деятельности,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и социальных отношений»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4532" y="6285470"/>
            <a:ext cx="6093145" cy="1974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7221" y="4532286"/>
            <a:ext cx="10010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b="1" dirty="0"/>
              <a:t>Функциональная грамотность 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отношений».</a:t>
            </a:r>
          </a:p>
        </p:txBody>
      </p:sp>
    </p:spTree>
    <p:extLst>
      <p:ext uri="{BB962C8B-B14F-4D97-AF65-F5344CB8AC3E}">
        <p14:creationId xmlns:p14="http://schemas.microsoft.com/office/powerpoint/2010/main" val="16731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вал 38"/>
          <p:cNvSpPr/>
          <p:nvPr/>
        </p:nvSpPr>
        <p:spPr>
          <a:xfrm>
            <a:off x="2611713" y="1377461"/>
            <a:ext cx="874295" cy="2165865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928936" y="1345703"/>
            <a:ext cx="834621" cy="2165865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4532" y="6285470"/>
            <a:ext cx="6093145" cy="1974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433" y="128591"/>
            <a:ext cx="12110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Изменение в содержании </a:t>
            </a:r>
          </a:p>
          <a:p>
            <a:pPr algn="ctr"/>
            <a:r>
              <a:rPr lang="ru-RU" sz="3600" b="1" dirty="0"/>
              <a:t>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77039" y="2275728"/>
            <a:ext cx="5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ФГ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486008" y="1860967"/>
            <a:ext cx="376990" cy="336884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352800" y="2426567"/>
            <a:ext cx="496445" cy="0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383665" y="2613302"/>
            <a:ext cx="438723" cy="295079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375917" y="1835078"/>
            <a:ext cx="417094" cy="328863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327358" y="2428636"/>
            <a:ext cx="618051" cy="0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06427" y="2638964"/>
            <a:ext cx="413082" cy="301765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00208" y="2241901"/>
            <a:ext cx="5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МГ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759243" y="2803200"/>
            <a:ext cx="5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ЕНГ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858574" y="1574685"/>
            <a:ext cx="47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ЧГ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945408" y="1626167"/>
            <a:ext cx="89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ФинГ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049467" y="2243970"/>
            <a:ext cx="5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КМ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093796" y="2861591"/>
            <a:ext cx="5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ГК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-18761" y="387979"/>
            <a:ext cx="26897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Предметы (включение в содержание урока заданий КИМ ИСРО, </a:t>
            </a:r>
            <a:r>
              <a:rPr lang="en-US" sz="1400" dirty="0" smtClean="0"/>
              <a:t>PISA, TIMSS</a:t>
            </a:r>
            <a:r>
              <a:rPr lang="ru-RU" sz="1400" dirty="0" smtClean="0"/>
              <a:t> и др.), включение курсов данной направленности в учебный план («</a:t>
            </a:r>
            <a:r>
              <a:rPr lang="ru-RU" sz="1400" dirty="0" err="1" smtClean="0"/>
              <a:t>Агрокласс</a:t>
            </a:r>
            <a:r>
              <a:rPr lang="ru-RU" sz="1400" dirty="0" smtClean="0"/>
              <a:t>» через сетевое </a:t>
            </a:r>
            <a:r>
              <a:rPr lang="ru-RU" sz="1400" dirty="0" err="1" smtClean="0"/>
              <a:t>вз</a:t>
            </a:r>
            <a:r>
              <a:rPr lang="ru-RU" sz="1400" dirty="0" smtClean="0"/>
              <a:t>-е, «Работа с историческими, краеведческими картами», «Экология родного края», «Компьютер спешит на помощь» и </a:t>
            </a:r>
            <a:r>
              <a:rPr lang="ru-RU" sz="1400" dirty="0" err="1" smtClean="0"/>
              <a:t>др</a:t>
            </a:r>
            <a:r>
              <a:rPr lang="ru-RU" sz="1400" dirty="0" smtClean="0"/>
              <a:t>  , курсы внеурочной деятельности («Развитие познавательных способностей учащихся», «Я исследователь</a:t>
            </a:r>
            <a:r>
              <a:rPr lang="ru-RU" sz="1400" dirty="0"/>
              <a:t>», «Мой край родной», «Дети Земли-дети Вселенной</a:t>
            </a:r>
            <a:r>
              <a:rPr lang="ru-RU" sz="1400" dirty="0" smtClean="0"/>
              <a:t>», «Проектная деятельность», клуб «Белая ладья» и др.), внеклассная работа, дополнительное образование</a:t>
            </a:r>
            <a:endParaRPr lang="ru-RU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5976671" y="1311310"/>
            <a:ext cx="4514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Курсы внеурочной деятельности, внеклассная работа (Онлайн уроки </a:t>
            </a:r>
            <a:r>
              <a:rPr lang="ru-RU" dirty="0" err="1" smtClean="0"/>
              <a:t>ФинГ</a:t>
            </a:r>
            <a:r>
              <a:rPr lang="ru-RU" dirty="0" smtClean="0"/>
              <a:t>, Викторины, конкурсы разного уровня, олимпиады), дополнительное образование («Точка роста», «Телешкола», «Театральная студия», «</a:t>
            </a:r>
            <a:r>
              <a:rPr lang="ru-RU" dirty="0" err="1" smtClean="0"/>
              <a:t>Агрокласс</a:t>
            </a:r>
            <a:r>
              <a:rPr lang="ru-RU" dirty="0" smtClean="0"/>
              <a:t>» и др.), </a:t>
            </a:r>
            <a:r>
              <a:rPr lang="ru-RU" dirty="0" err="1" smtClean="0"/>
              <a:t>профориентационная</a:t>
            </a:r>
            <a:r>
              <a:rPr lang="ru-RU" dirty="0" smtClean="0"/>
              <a:t> работа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 rot="5400000">
            <a:off x="4859443" y="1445615"/>
            <a:ext cx="437149" cy="730438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Выгнутая влево стрелка 43"/>
          <p:cNvSpPr/>
          <p:nvPr/>
        </p:nvSpPr>
        <p:spPr>
          <a:xfrm rot="19336171">
            <a:off x="4742783" y="3861689"/>
            <a:ext cx="1314762" cy="16482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61104" y="3808656"/>
            <a:ext cx="38232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Перспектива: включение </a:t>
            </a:r>
            <a:r>
              <a:rPr lang="ru-RU" dirty="0" smtClean="0"/>
              <a:t>сквозного интегрированного </a:t>
            </a:r>
            <a:r>
              <a:rPr lang="ru-RU" dirty="0" smtClean="0"/>
              <a:t>модульного курса «Функциональная грамотность» с 5-9 класс, в т.ч.  модуля «Финансовая грамотность» в учебный план уровня ООО 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0671586" y="839096"/>
            <a:ext cx="119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file"/>
              </a:rPr>
              <a:t> </a:t>
            </a:r>
            <a:r>
              <a:rPr lang="ru-RU" dirty="0" err="1" smtClean="0">
                <a:hlinkClick r:id="rId2" action="ppaction://hlinkfile"/>
              </a:rPr>
              <a:t>ФинГ</a:t>
            </a:r>
            <a:r>
              <a:rPr lang="ru-RU" dirty="0" smtClean="0">
                <a:hlinkClick r:id="rId2" action="ppaction://hlinkfile"/>
              </a:rPr>
              <a:t> ссылка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0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3867" y="202080"/>
            <a:ext cx="6120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Изменения в технологиях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42750" y="1144793"/>
            <a:ext cx="84672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 fontAlgn="auto">
              <a:spcBef>
                <a:spcPct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>
                <a:cs typeface="Times New Roman" pitchFamily="18" charset="0"/>
              </a:rPr>
              <a:t>Проблемно-диалогическое обучение </a:t>
            </a:r>
          </a:p>
          <a:p>
            <a:pPr marL="609600" indent="-609600" algn="just" fontAlgn="auto">
              <a:spcBef>
                <a:spcPct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>
                <a:cs typeface="Times New Roman" pitchFamily="18" charset="0"/>
              </a:rPr>
              <a:t>Технология  </a:t>
            </a:r>
            <a:r>
              <a:rPr lang="ru-RU" b="1" dirty="0" smtClean="0">
                <a:cs typeface="Times New Roman" pitchFamily="18" charset="0"/>
              </a:rPr>
              <a:t>деятельностного метода</a:t>
            </a:r>
            <a:endParaRPr lang="ru-RU" b="1" dirty="0">
              <a:cs typeface="Times New Roman" pitchFamily="18" charset="0"/>
            </a:endParaRPr>
          </a:p>
          <a:p>
            <a:pPr marL="609600" indent="-609600" algn="just" fontAlgn="auto">
              <a:spcBef>
                <a:spcPct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>
                <a:cs typeface="Times New Roman" pitchFamily="18" charset="0"/>
              </a:rPr>
              <a:t>Интерактивное обучение</a:t>
            </a:r>
          </a:p>
          <a:p>
            <a:pPr marL="609600" indent="-609600" algn="just" fontAlgn="auto">
              <a:spcBef>
                <a:spcPct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>
                <a:cs typeface="Times New Roman" pitchFamily="18" charset="0"/>
              </a:rPr>
              <a:t>Модульное обучение</a:t>
            </a:r>
          </a:p>
          <a:p>
            <a:pPr marL="609600" indent="-609600" algn="just" fontAlgn="auto">
              <a:spcBef>
                <a:spcPct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cs typeface="Times New Roman" pitchFamily="18" charset="0"/>
              </a:rPr>
              <a:t>Компьютерные  </a:t>
            </a:r>
            <a:r>
              <a:rPr lang="ru-RU" b="1" dirty="0">
                <a:cs typeface="Times New Roman" pitchFamily="18" charset="0"/>
              </a:rPr>
              <a:t>технологии обучения</a:t>
            </a:r>
          </a:p>
          <a:p>
            <a:pPr marL="609600" indent="-609600" algn="just" fontAlgn="auto">
              <a:spcBef>
                <a:spcPct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>
                <a:cs typeface="Times New Roman" pitchFamily="18" charset="0"/>
              </a:rPr>
              <a:t>Технология проектного обучения</a:t>
            </a:r>
          </a:p>
          <a:p>
            <a:pPr marL="609600" indent="-609600" algn="just" fontAlgn="auto">
              <a:spcBef>
                <a:spcPct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cs typeface="Times New Roman" pitchFamily="18" charset="0"/>
              </a:rPr>
              <a:t>Технология развития </a:t>
            </a:r>
            <a:r>
              <a:rPr lang="ru-RU" b="1" dirty="0">
                <a:cs typeface="Times New Roman" pitchFamily="18" charset="0"/>
              </a:rPr>
              <a:t>критического мышления учащихся</a:t>
            </a:r>
          </a:p>
          <a:p>
            <a:pPr marL="609600" indent="-609600" algn="just" fontAlgn="auto">
              <a:spcBef>
                <a:spcPct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>
                <a:cs typeface="Times New Roman" pitchFamily="18" charset="0"/>
              </a:rPr>
              <a:t>Технология </a:t>
            </a:r>
            <a:r>
              <a:rPr lang="ru-RU" b="1" dirty="0" smtClean="0">
                <a:cs typeface="Times New Roman" pitchFamily="18" charset="0"/>
              </a:rPr>
              <a:t>интегрированного </a:t>
            </a:r>
            <a:r>
              <a:rPr lang="ru-RU" b="1" dirty="0">
                <a:cs typeface="Times New Roman" pitchFamily="18" charset="0"/>
              </a:rPr>
              <a:t>обучения</a:t>
            </a:r>
          </a:p>
          <a:p>
            <a:pPr marL="609600" indent="-609600" algn="just" fontAlgn="auto">
              <a:spcBef>
                <a:spcPct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>
                <a:cs typeface="Times New Roman" pitchFamily="18" charset="0"/>
              </a:rPr>
              <a:t>Образовательные технологии ТРИЗ</a:t>
            </a:r>
            <a:endParaRPr lang="ru-RU" dirty="0"/>
          </a:p>
          <a:p>
            <a:pPr marL="609600" indent="-609600" algn="just" fontAlgn="auto">
              <a:spcBef>
                <a:spcPct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Метод </a:t>
            </a:r>
            <a:r>
              <a:rPr lang="ru-RU" b="1" dirty="0"/>
              <a:t>«кейсов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054" y="5922510"/>
            <a:ext cx="4758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ежедневная работа учителя в рамках учебного процесса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644" y="6134526"/>
            <a:ext cx="41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8017" y="5996026"/>
            <a:ext cx="5293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дополнительное и предпрофессиональное образование для школьников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26042" y="5928314"/>
            <a:ext cx="11871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ФГЛ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ученика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7993" y="6213972"/>
            <a:ext cx="41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51474" y="4649340"/>
            <a:ext cx="13362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Решение задач стратегического развития РФ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241" y="345775"/>
            <a:ext cx="109808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Указ Президента Российской Федерации </a:t>
            </a:r>
            <a:r>
              <a:rPr lang="ru-RU" dirty="0" smtClean="0"/>
              <a:t>№204 </a:t>
            </a:r>
            <a:r>
              <a:rPr lang="ru-RU" dirty="0"/>
              <a:t>от </a:t>
            </a:r>
            <a:r>
              <a:rPr lang="ru-RU" dirty="0" smtClean="0"/>
              <a:t>07.05.2018 г. «О </a:t>
            </a:r>
            <a:r>
              <a:rPr lang="ru-RU" dirty="0"/>
              <a:t>национальных целях и стратегических задачах развития Российской Федерации на период до 2024 года</a:t>
            </a:r>
            <a:r>
              <a:rPr lang="ru-RU" dirty="0" smtClean="0"/>
              <a:t>»: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</a:t>
            </a:r>
            <a:r>
              <a:rPr lang="ru-RU" dirty="0" smtClean="0"/>
              <a:t>традиций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5317958" y="978569"/>
            <a:ext cx="481263" cy="272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54504" y="2658343"/>
            <a:ext cx="100182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Приказ Министерства образования и науки РФ от 15 декабря 2016 г "Об утверждении Комплекса мер, направленных на систематическое обновление содержания общего образования на основе результатов мониторинговых исследований и с учетом современных достижений науки и технологий, изменений запросов учащихся и общества, ориентированности на применение знаний, умений и навыков в реальных жизненных условиях"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715126" y="4398586"/>
            <a:ext cx="505326" cy="342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960894" y="4319246"/>
            <a:ext cx="505326" cy="342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10388" y="4804610"/>
            <a:ext cx="425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Национальные стандарты (ФГОС)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54317" y="4741532"/>
            <a:ext cx="6737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Международные стандарты (</a:t>
            </a:r>
            <a:r>
              <a:rPr lang="ru-RU" dirty="0"/>
              <a:t>образовательные результаты, заданные </a:t>
            </a:r>
            <a:r>
              <a:rPr lang="ru-RU" dirty="0" smtClean="0"/>
              <a:t>в </a:t>
            </a:r>
            <a:r>
              <a:rPr lang="ru-RU" dirty="0"/>
              <a:t>международных документах («Навыки </a:t>
            </a:r>
            <a:r>
              <a:rPr lang="ru-RU" dirty="0" smtClean="0"/>
              <a:t>21 </a:t>
            </a:r>
            <a:r>
              <a:rPr lang="ru-RU" dirty="0"/>
              <a:t>века» и концептуальная рамка </a:t>
            </a:r>
          </a:p>
          <a:p>
            <a:r>
              <a:rPr lang="ru-RU" dirty="0"/>
              <a:t>образовательных результатов </a:t>
            </a:r>
          </a:p>
          <a:p>
            <a:r>
              <a:rPr lang="ru-RU" dirty="0"/>
              <a:t>ОЭСР 2030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826168" y="5245768"/>
            <a:ext cx="657727" cy="457200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3032" y="5847347"/>
            <a:ext cx="88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НИКО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98819" y="5857549"/>
            <a:ext cx="88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ВПР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8823158" y="5884519"/>
            <a:ext cx="0" cy="545432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35643" y="5847347"/>
            <a:ext cx="88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ГИА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3930316" y="5245768"/>
            <a:ext cx="697831" cy="545432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363327" y="5884519"/>
            <a:ext cx="320841" cy="338637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22169" y="6218289"/>
            <a:ext cx="88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PISA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2863515" y="5207480"/>
            <a:ext cx="0" cy="545432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466220" y="6434675"/>
            <a:ext cx="88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TIMSS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0090483" y="6402955"/>
            <a:ext cx="88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PIRLS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9741567" y="5803231"/>
            <a:ext cx="697831" cy="545432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593430" y="6434675"/>
            <a:ext cx="49971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>
                    <a:lumMod val="95000"/>
                  </a:schemeClr>
                </a:solidFill>
              </a:rPr>
              <a:t>Приказ МИНПРОСВЕЩЕНИЯ N 219, РОСОБРНАДЗОРА приказ N 590, от </a:t>
            </a:r>
            <a:r>
              <a:rPr lang="ru-RU" sz="1100" b="1" dirty="0" smtClean="0">
                <a:solidFill>
                  <a:schemeClr val="tx1">
                    <a:lumMod val="95000"/>
                  </a:schemeClr>
                </a:solidFill>
              </a:rPr>
              <a:t>06.05.2019, Калужская область в 2021 г.</a:t>
            </a:r>
            <a:endParaRPr lang="ru-RU" sz="11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4812632" y="5173942"/>
            <a:ext cx="2550694" cy="1071324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5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81100" y="237073"/>
            <a:ext cx="9753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Результаты </a:t>
            </a:r>
            <a:r>
              <a:rPr lang="en-US" sz="24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r>
              <a:rPr lang="ru-RU" sz="24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15-летние обучающиеся</a:t>
            </a:r>
            <a:endParaRPr lang="ru-RU" sz="2400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86" descr="ÐÐ°ÑÑÐ¸Ð½ÐºÐ¸ Ð¿Ð¾ Ð·Ð°Ð¿ÑÐ¾ÑÑ pisa Ð¾Ð±ÑÐ°Ð·Ð¾Ð²Ð°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010" y="5967758"/>
            <a:ext cx="1578669" cy="70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704850" y="3749399"/>
            <a:ext cx="3648200" cy="2115293"/>
            <a:chOff x="2399924" y="2434776"/>
            <a:chExt cx="3648200" cy="211529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215311" y="2434776"/>
              <a:ext cx="180690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/>
                </a:rPr>
                <a:t>20 - 30%</a:t>
              </a:r>
              <a:endPara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99924" y="3072741"/>
              <a:ext cx="3648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не достигают порогового уровня </a:t>
              </a:r>
              <a:r>
                <a:rPr lang="ru-RU" alt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функциональной грамотности по всем </a:t>
              </a:r>
              <a:r>
                <a:rPr lang="ru-RU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трём областям (Чтение, Математика, Естествознание)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alt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или отдельным областям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846327" y="3749399"/>
            <a:ext cx="3648200" cy="2123497"/>
            <a:chOff x="7824724" y="2296438"/>
            <a:chExt cx="3648200" cy="212349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8596679" y="2296438"/>
              <a:ext cx="18069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90 - 95%</a:t>
              </a:r>
              <a:endPara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24724" y="2942607"/>
              <a:ext cx="3648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 достигают высоких уровней функциональной грамотности: способности самостоятельно мыслить </a:t>
              </a:r>
              <a:r>
                <a:rPr lang="ru-RU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alt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функционировать </a:t>
              </a:r>
              <a:r>
                <a:rPr lang="ru-RU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в сложных условиях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349325" y="1245956"/>
            <a:ext cx="2233496" cy="2220359"/>
            <a:chOff x="2412203" y="1487694"/>
            <a:chExt cx="2233496" cy="2220359"/>
          </a:xfrm>
        </p:grpSpPr>
        <p:sp>
          <p:nvSpPr>
            <p:cNvPr id="15" name="Арка 14"/>
            <p:cNvSpPr/>
            <p:nvPr/>
          </p:nvSpPr>
          <p:spPr>
            <a:xfrm rot="5400000" flipH="1">
              <a:off x="2418768" y="1481129"/>
              <a:ext cx="2220359" cy="2233490"/>
            </a:xfrm>
            <a:prstGeom prst="blockArc">
              <a:avLst>
                <a:gd name="adj1" fmla="val 4509305"/>
                <a:gd name="adj2" fmla="val 0"/>
                <a:gd name="adj3" fmla="val 25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Арка 15"/>
            <p:cNvSpPr/>
            <p:nvPr/>
          </p:nvSpPr>
          <p:spPr>
            <a:xfrm rot="16200000">
              <a:off x="2418773" y="1481129"/>
              <a:ext cx="2220359" cy="2233490"/>
            </a:xfrm>
            <a:prstGeom prst="blockArc">
              <a:avLst>
                <a:gd name="adj1" fmla="val 15305096"/>
                <a:gd name="adj2" fmla="val 0"/>
                <a:gd name="adj3" fmla="val 25000"/>
              </a:avLst>
            </a:prstGeom>
            <a:solidFill>
              <a:srgbClr val="BDEFF9"/>
            </a:solidFill>
            <a:ln w="28575">
              <a:prstDash val="lg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Арка 18"/>
            <p:cNvSpPr/>
            <p:nvPr/>
          </p:nvSpPr>
          <p:spPr>
            <a:xfrm rot="16200000">
              <a:off x="2418774" y="1481129"/>
              <a:ext cx="2220359" cy="2233490"/>
            </a:xfrm>
            <a:prstGeom prst="blockArc">
              <a:avLst>
                <a:gd name="adj1" fmla="val 17666719"/>
                <a:gd name="adj2" fmla="val 0"/>
                <a:gd name="adj3" fmla="val 25000"/>
              </a:avLst>
            </a:prstGeom>
            <a:solidFill>
              <a:srgbClr val="BDEFF9"/>
            </a:solidFill>
            <a:ln w="28575">
              <a:prstDash val="lg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378529" y="1245956"/>
            <a:ext cx="2265566" cy="2220360"/>
            <a:chOff x="7441407" y="1487694"/>
            <a:chExt cx="2265566" cy="2220360"/>
          </a:xfrm>
        </p:grpSpPr>
        <p:sp>
          <p:nvSpPr>
            <p:cNvPr id="23" name="Арка 22"/>
            <p:cNvSpPr/>
            <p:nvPr/>
          </p:nvSpPr>
          <p:spPr>
            <a:xfrm rot="5400000" flipH="1">
              <a:off x="7464010" y="1465091"/>
              <a:ext cx="2220360" cy="2265566"/>
            </a:xfrm>
            <a:prstGeom prst="blockArc">
              <a:avLst>
                <a:gd name="adj1" fmla="val 1144710"/>
                <a:gd name="adj2" fmla="val 0"/>
                <a:gd name="adj3" fmla="val 25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7441407" y="1487694"/>
              <a:ext cx="2265566" cy="2220360"/>
              <a:chOff x="9808596" y="1556060"/>
              <a:chExt cx="2265566" cy="2220360"/>
            </a:xfrm>
          </p:grpSpPr>
          <p:sp>
            <p:nvSpPr>
              <p:cNvPr id="24" name="Арка 23"/>
              <p:cNvSpPr/>
              <p:nvPr/>
            </p:nvSpPr>
            <p:spPr>
              <a:xfrm rot="16200000">
                <a:off x="9831199" y="1533457"/>
                <a:ext cx="2220360" cy="2265566"/>
              </a:xfrm>
              <a:prstGeom prst="blockArc">
                <a:avLst>
                  <a:gd name="adj1" fmla="val 1181883"/>
                  <a:gd name="adj2" fmla="val 0"/>
                  <a:gd name="adj3" fmla="val 25000"/>
                </a:avLst>
              </a:prstGeom>
              <a:solidFill>
                <a:srgbClr val="BDEFF9"/>
              </a:solidFill>
              <a:ln w="28575">
                <a:prstDash val="lg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Арка 20"/>
              <p:cNvSpPr/>
              <p:nvPr/>
            </p:nvSpPr>
            <p:spPr>
              <a:xfrm rot="16200000">
                <a:off x="9831199" y="1533457"/>
                <a:ext cx="2220360" cy="2265566"/>
              </a:xfrm>
              <a:prstGeom prst="blockArc">
                <a:avLst>
                  <a:gd name="adj1" fmla="val 2397310"/>
                  <a:gd name="adj2" fmla="val 0"/>
                  <a:gd name="adj3" fmla="val 25000"/>
                </a:avLst>
              </a:prstGeom>
              <a:solidFill>
                <a:srgbClr val="BDEFF9"/>
              </a:solidFill>
              <a:ln w="28575">
                <a:prstDash val="lg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2" name="Прямоугольник 21"/>
          <p:cNvSpPr/>
          <p:nvPr/>
        </p:nvSpPr>
        <p:spPr>
          <a:xfrm>
            <a:off x="496990" y="6225545"/>
            <a:ext cx="8077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Здесь и далее использованы результаты РФ в международных сравнительных исследованиях, рук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Г.С. Ковалёва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74951" y="1657386"/>
            <a:ext cx="8924792" cy="378275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accent1"/>
                </a:solidFill>
              </a:rPr>
              <a:t>Математическая грамотность,</a:t>
            </a:r>
            <a:endParaRPr lang="ru-RU" b="1" dirty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accent1"/>
                </a:solidFill>
              </a:rPr>
              <a:t>Читательская грамотность,</a:t>
            </a:r>
            <a:endParaRPr lang="ru-RU" b="1" dirty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accent1"/>
                </a:solidFill>
              </a:rPr>
              <a:t>Естественнонаучная грамотность,</a:t>
            </a:r>
            <a:endParaRPr lang="ru-RU" b="1" dirty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accent1"/>
                </a:solidFill>
              </a:rPr>
              <a:t>Финансовая грамотность,</a:t>
            </a:r>
            <a:endParaRPr lang="ru-RU" b="1" dirty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dirty="0" err="1" smtClean="0">
                <a:solidFill>
                  <a:schemeClr val="accent1"/>
                </a:solidFill>
              </a:rPr>
              <a:t>Креативное</a:t>
            </a:r>
            <a:r>
              <a:rPr lang="ru-RU" b="1" dirty="0" smtClean="0">
                <a:solidFill>
                  <a:schemeClr val="accent1"/>
                </a:solidFill>
              </a:rPr>
              <a:t> мышление,</a:t>
            </a:r>
            <a:endParaRPr lang="ru-RU" b="1" dirty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accent1"/>
                </a:solidFill>
              </a:rPr>
              <a:t>Глобальные компетенции.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4532" y="6285470"/>
            <a:ext cx="6093145" cy="1974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834" y="730170"/>
            <a:ext cx="11825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Компоненты функциональной грамотности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11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834" y="93857"/>
            <a:ext cx="118253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Система формирования функциональной грамотности</a:t>
            </a:r>
            <a:endParaRPr lang="ru-RU" sz="32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411706" y="1491916"/>
            <a:ext cx="1066800" cy="1106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208748" y="1427748"/>
            <a:ext cx="1066800" cy="1106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8986664" y="1427748"/>
            <a:ext cx="1066800" cy="1106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6463" y="2620288"/>
            <a:ext cx="3215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Создание условий по </a:t>
            </a:r>
          </a:p>
          <a:p>
            <a:r>
              <a:rPr lang="ru-RU" dirty="0"/>
              <a:t>формированию </a:t>
            </a:r>
          </a:p>
          <a:p>
            <a:r>
              <a:rPr lang="ru-RU" dirty="0"/>
              <a:t>и </a:t>
            </a:r>
            <a:r>
              <a:rPr lang="ru-RU" dirty="0" smtClean="0"/>
              <a:t>развитию </a:t>
            </a:r>
            <a:r>
              <a:rPr lang="ru-RU" dirty="0"/>
              <a:t>ФГ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82714" y="2598184"/>
            <a:ext cx="3866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Изменение в содержании </a:t>
            </a:r>
          </a:p>
          <a:p>
            <a:r>
              <a:rPr lang="ru-RU" dirty="0"/>
              <a:t>образования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05993" y="2651735"/>
            <a:ext cx="307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Изменения в технологиях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99111" y="3635094"/>
            <a:ext cx="34860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Реализация ООП:</a:t>
            </a:r>
          </a:p>
          <a:p>
            <a:r>
              <a:rPr lang="ru-RU" dirty="0" smtClean="0"/>
              <a:t>- Учебный план + рабочие программы предметов</a:t>
            </a:r>
            <a:endParaRPr lang="ru-RU" dirty="0"/>
          </a:p>
          <a:p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внеурочная </a:t>
            </a:r>
            <a:r>
              <a:rPr lang="ru-RU" dirty="0"/>
              <a:t>деятельность</a:t>
            </a:r>
          </a:p>
          <a:p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воспитательная </a:t>
            </a:r>
            <a:r>
              <a:rPr lang="ru-RU" dirty="0"/>
              <a:t>работа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18056" y="3563216"/>
            <a:ext cx="48150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СОТ (ТРКМ, проектный метод и др.)</a:t>
            </a:r>
            <a:endParaRPr lang="ru-RU" dirty="0"/>
          </a:p>
          <a:p>
            <a:r>
              <a:rPr lang="ru-RU" dirty="0" smtClean="0"/>
              <a:t>- технологии </a:t>
            </a:r>
            <a:endParaRPr lang="ru-RU" dirty="0"/>
          </a:p>
          <a:p>
            <a:r>
              <a:rPr lang="ru-RU" dirty="0"/>
              <a:t>и формы воспитательной </a:t>
            </a:r>
          </a:p>
          <a:p>
            <a:r>
              <a:rPr lang="ru-RU" dirty="0"/>
              <a:t>работы</a:t>
            </a:r>
          </a:p>
          <a:p>
            <a:r>
              <a:rPr lang="ru-RU" dirty="0" smtClean="0"/>
              <a:t>- Метапредметные конкурсы </a:t>
            </a:r>
            <a:r>
              <a:rPr lang="ru-RU" dirty="0"/>
              <a:t>и </a:t>
            </a:r>
          </a:p>
          <a:p>
            <a:r>
              <a:rPr lang="ru-RU" dirty="0"/>
              <a:t>олимпиады</a:t>
            </a:r>
          </a:p>
          <a:p>
            <a:r>
              <a:rPr lang="ru-RU" dirty="0" smtClean="0"/>
              <a:t>- инструменты для </a:t>
            </a:r>
            <a:r>
              <a:rPr lang="ru-RU" dirty="0"/>
              <a:t>оценки </a:t>
            </a:r>
          </a:p>
          <a:p>
            <a:r>
              <a:rPr lang="ru-RU" dirty="0"/>
              <a:t>сформированности ФГ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959768" y="2795336"/>
            <a:ext cx="914400" cy="2887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7360856" y="2679395"/>
            <a:ext cx="914400" cy="2887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4860758" y="3244515"/>
            <a:ext cx="347990" cy="4932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8518358" y="3031956"/>
            <a:ext cx="347990" cy="4932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1436231" y="3491163"/>
            <a:ext cx="347990" cy="4932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6538" y="400752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 dirty="0"/>
              <a:t>Нормативные</a:t>
            </a:r>
          </a:p>
          <a:p>
            <a:pPr marL="342900" indent="-342900">
              <a:buFontTx/>
              <a:buAutoNum type="arabicPeriod"/>
            </a:pPr>
            <a:r>
              <a:rPr lang="ru-RU" b="1" dirty="0"/>
              <a:t>Организационные</a:t>
            </a:r>
          </a:p>
          <a:p>
            <a:pPr marL="342900" indent="-342900">
              <a:buFontTx/>
              <a:buAutoNum type="arabicPeriod"/>
            </a:pPr>
            <a:r>
              <a:rPr lang="ru-RU" b="1" dirty="0"/>
              <a:t>Кадровые</a:t>
            </a:r>
          </a:p>
          <a:p>
            <a:pPr marL="342900" indent="-342900">
              <a:buFontTx/>
              <a:buAutoNum type="arabicPeriod"/>
            </a:pPr>
            <a:r>
              <a:rPr lang="ru-RU" b="1" dirty="0"/>
              <a:t>Учебно-методические</a:t>
            </a:r>
          </a:p>
          <a:p>
            <a:pPr marL="342900" indent="-342900">
              <a:buFontTx/>
              <a:buAutoNum type="arabicPeriod"/>
            </a:pPr>
            <a:r>
              <a:rPr lang="ru-RU" b="1" dirty="0"/>
              <a:t>Материально-технические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/>
              <a:t>Информационно-образовательные</a:t>
            </a:r>
            <a:endParaRPr lang="ru-RU" b="1" dirty="0"/>
          </a:p>
          <a:p>
            <a:pPr marL="342900" indent="-342900">
              <a:buFontTx/>
              <a:buAutoNum type="arabicPeriod"/>
            </a:pPr>
            <a:r>
              <a:rPr lang="ru-RU" b="1" dirty="0"/>
              <a:t>Психолого-педагогические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5407520" y="492288"/>
            <a:ext cx="669256" cy="11093120"/>
          </a:xfrm>
          <a:prstGeom prst="rightBrace">
            <a:avLst>
              <a:gd name="adj1" fmla="val 8333"/>
              <a:gd name="adj2" fmla="val 48930"/>
            </a:avLst>
          </a:prstGeom>
          <a:ln w="254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02667" y="6073387"/>
            <a:ext cx="5313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мониторинг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8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86032" y="1283368"/>
            <a:ext cx="11228173" cy="541399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5600" b="1" dirty="0" smtClean="0">
                <a:solidFill>
                  <a:schemeClr val="accent1"/>
                </a:solidFill>
              </a:rPr>
              <a:t>Федеральный закон от 29.12.2012 г № 273 «Об образовании В Российской Федерации»;</a:t>
            </a:r>
          </a:p>
          <a:p>
            <a:pPr marL="342900" indent="-342900">
              <a:buFontTx/>
              <a:buAutoNum type="arabicPeriod"/>
            </a:pPr>
            <a:endParaRPr lang="ru-RU" sz="5600" b="1" dirty="0" smtClean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5600" b="1" dirty="0" smtClean="0">
                <a:solidFill>
                  <a:schemeClr val="accent1"/>
                </a:solidFill>
              </a:rPr>
              <a:t>ФГОС ООО, </a:t>
            </a:r>
            <a:r>
              <a:rPr lang="ru-RU" sz="5600" b="1" dirty="0">
                <a:solidFill>
                  <a:schemeClr val="accent1"/>
                </a:solidFill>
              </a:rPr>
              <a:t>утвержденный приказом Министерства образования и науки Российской Федерации от 17.12.2010 г. № 1897 (в действующей редакции</a:t>
            </a:r>
            <a:r>
              <a:rPr lang="ru-RU" sz="5600" b="1" dirty="0" smtClean="0">
                <a:solidFill>
                  <a:schemeClr val="accent1"/>
                </a:solidFill>
              </a:rPr>
              <a:t>);</a:t>
            </a:r>
          </a:p>
          <a:p>
            <a:pPr marL="342900" indent="-342900">
              <a:buFontTx/>
              <a:buAutoNum type="arabicPeriod"/>
            </a:pPr>
            <a:endParaRPr lang="ru-RU" sz="5600" b="1" dirty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5600" b="1" dirty="0">
                <a:solidFill>
                  <a:schemeClr val="accent1"/>
                </a:solidFill>
              </a:rPr>
              <a:t>ФГОС  СОО, утвержденный Приказом Министерства образования и науки РФ от 17.05.2012 г. N 413 (в действующей редакции</a:t>
            </a:r>
            <a:r>
              <a:rPr lang="ru-RU" sz="5600" b="1" dirty="0">
                <a:solidFill>
                  <a:schemeClr val="accent1"/>
                </a:solidFill>
                <a:hlinkClick r:id="rId2"/>
              </a:rPr>
              <a:t>)</a:t>
            </a:r>
            <a:endParaRPr lang="ru-RU" sz="5600" b="1" dirty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sz="5600" b="1" dirty="0" smtClean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5600" b="1" dirty="0">
                <a:solidFill>
                  <a:schemeClr val="accent1"/>
                </a:solidFill>
              </a:rPr>
              <a:t>ПООП ООО, одобренная решением федерального учебно-методического объединения по общему образованию (протокол от 8.04. 2015 г. № 1/15</a:t>
            </a:r>
            <a:r>
              <a:rPr lang="ru-RU" sz="5600" b="1" dirty="0" smtClean="0">
                <a:solidFill>
                  <a:schemeClr val="accent1"/>
                </a:solidFill>
              </a:rPr>
              <a:t>)</a:t>
            </a:r>
          </a:p>
          <a:p>
            <a:pPr marL="342900" indent="-342900">
              <a:buFontTx/>
              <a:buAutoNum type="arabicPeriod"/>
            </a:pPr>
            <a:endParaRPr lang="ru-RU" sz="5600" b="1" dirty="0" smtClean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5600" b="1" dirty="0">
                <a:solidFill>
                  <a:schemeClr val="accent1"/>
                </a:solidFill>
              </a:rPr>
              <a:t>ПООП </a:t>
            </a:r>
            <a:r>
              <a:rPr lang="ru-RU" sz="5600" b="1" dirty="0" smtClean="0">
                <a:solidFill>
                  <a:schemeClr val="accent1"/>
                </a:solidFill>
              </a:rPr>
              <a:t>СОО</a:t>
            </a:r>
            <a:r>
              <a:rPr lang="ru-RU" sz="5600" b="1" dirty="0">
                <a:solidFill>
                  <a:schemeClr val="accent1"/>
                </a:solidFill>
              </a:rPr>
              <a:t>, одобренная решением федерального учебно-методического объединения по общему образованию (протокол от 28.06.2016 г. № 2/16-з</a:t>
            </a:r>
            <a:r>
              <a:rPr lang="ru-RU" sz="5600" b="1" dirty="0" smtClean="0">
                <a:solidFill>
                  <a:schemeClr val="accent1"/>
                </a:solidFill>
              </a:rPr>
              <a:t>)</a:t>
            </a:r>
          </a:p>
          <a:p>
            <a:pPr marL="342900" indent="-342900">
              <a:buFontTx/>
              <a:buAutoNum type="arabicPeriod"/>
            </a:pPr>
            <a:endParaRPr lang="ru-RU" sz="5600" b="1" dirty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5600" b="1" dirty="0">
                <a:solidFill>
                  <a:schemeClr val="accent1"/>
                </a:solidFill>
              </a:rPr>
              <a:t>МЕТОДОЛОГИЯ И КРИТЕРИИ </a:t>
            </a:r>
            <a:r>
              <a:rPr lang="ru-RU" sz="5600" b="1" dirty="0" smtClean="0">
                <a:solidFill>
                  <a:schemeClr val="accent1"/>
                </a:solidFill>
              </a:rPr>
              <a:t>ОЦЕНКИ </a:t>
            </a:r>
            <a:r>
              <a:rPr lang="ru-RU" sz="5600" b="1" dirty="0">
                <a:solidFill>
                  <a:schemeClr val="accent1"/>
                </a:solidFill>
              </a:rPr>
              <a:t>КАЧЕСТВА ОБЩЕГО ОБРАЗОВАНИЯ В </a:t>
            </a:r>
            <a:r>
              <a:rPr lang="ru-RU" sz="5600" b="1" dirty="0" smtClean="0">
                <a:solidFill>
                  <a:schemeClr val="accent1"/>
                </a:solidFill>
              </a:rPr>
              <a:t>общеобразовательных ОРГАНИЗАЦИЯХ </a:t>
            </a:r>
            <a:r>
              <a:rPr lang="ru-RU" sz="5600" b="1" dirty="0">
                <a:solidFill>
                  <a:schemeClr val="accent1"/>
                </a:solidFill>
              </a:rPr>
              <a:t>НА ОСНОВЕ ПРАКТИКИ МЕЖДУНАРОДНЫХ </a:t>
            </a:r>
            <a:r>
              <a:rPr lang="ru-RU" sz="5600" b="1" dirty="0" smtClean="0">
                <a:solidFill>
                  <a:schemeClr val="accent1"/>
                </a:solidFill>
              </a:rPr>
              <a:t>ИССЛЕДОВАНИЙ КАЧЕСТВА </a:t>
            </a:r>
            <a:r>
              <a:rPr lang="ru-RU" sz="5600" b="1" dirty="0">
                <a:solidFill>
                  <a:schemeClr val="accent1"/>
                </a:solidFill>
              </a:rPr>
              <a:t>ПОДГОТОВКИ </a:t>
            </a:r>
            <a:r>
              <a:rPr lang="ru-RU" sz="5600" b="1" dirty="0" smtClean="0">
                <a:solidFill>
                  <a:schemeClr val="accent1"/>
                </a:solidFill>
              </a:rPr>
              <a:t>ОБУЧАЮЩИХСЯ</a:t>
            </a:r>
            <a:r>
              <a:rPr lang="ru-RU" sz="5600" b="1" dirty="0">
                <a:solidFill>
                  <a:schemeClr val="accent1"/>
                </a:solidFill>
              </a:rPr>
              <a:t>, утвержденная  приказом Министерства просвещения </a:t>
            </a:r>
            <a:r>
              <a:rPr lang="ru-RU" sz="5600" b="1" dirty="0" smtClean="0">
                <a:solidFill>
                  <a:schemeClr val="accent1"/>
                </a:solidFill>
              </a:rPr>
              <a:t>Российской </a:t>
            </a:r>
            <a:r>
              <a:rPr lang="ru-RU" sz="5600" b="1" dirty="0">
                <a:solidFill>
                  <a:schemeClr val="accent1"/>
                </a:solidFill>
              </a:rPr>
              <a:t>Федерации </a:t>
            </a:r>
            <a:r>
              <a:rPr lang="ru-RU" sz="5600" b="1" dirty="0" smtClean="0">
                <a:solidFill>
                  <a:schemeClr val="accent1"/>
                </a:solidFill>
              </a:rPr>
              <a:t>и </a:t>
            </a:r>
            <a:r>
              <a:rPr lang="ru-RU" sz="5600" b="1" dirty="0">
                <a:solidFill>
                  <a:schemeClr val="accent1"/>
                </a:solidFill>
              </a:rPr>
              <a:t>приказом Федеральной службы </a:t>
            </a:r>
            <a:r>
              <a:rPr lang="ru-RU" sz="5600" b="1" dirty="0" smtClean="0">
                <a:solidFill>
                  <a:schemeClr val="accent1"/>
                </a:solidFill>
              </a:rPr>
              <a:t>по </a:t>
            </a:r>
            <a:r>
              <a:rPr lang="ru-RU" sz="5600" b="1" dirty="0">
                <a:solidFill>
                  <a:schemeClr val="accent1"/>
                </a:solidFill>
              </a:rPr>
              <a:t>надзору в сфере </a:t>
            </a:r>
            <a:r>
              <a:rPr lang="ru-RU" sz="5600" b="1" dirty="0" smtClean="0">
                <a:solidFill>
                  <a:schemeClr val="accent1"/>
                </a:solidFill>
              </a:rPr>
              <a:t>образования </a:t>
            </a:r>
            <a:r>
              <a:rPr lang="ru-RU" sz="5600" b="1" dirty="0">
                <a:solidFill>
                  <a:schemeClr val="accent1"/>
                </a:solidFill>
              </a:rPr>
              <a:t>и науки </a:t>
            </a:r>
            <a:r>
              <a:rPr lang="ru-RU" sz="5600" b="1" dirty="0" smtClean="0">
                <a:solidFill>
                  <a:schemeClr val="accent1"/>
                </a:solidFill>
              </a:rPr>
              <a:t>от </a:t>
            </a:r>
            <a:r>
              <a:rPr lang="ru-RU" sz="5600" b="1" dirty="0">
                <a:solidFill>
                  <a:schemeClr val="accent1"/>
                </a:solidFill>
              </a:rPr>
              <a:t>06.05.2019 N </a:t>
            </a:r>
            <a:r>
              <a:rPr lang="ru-RU" sz="5600" b="1" dirty="0" smtClean="0">
                <a:solidFill>
                  <a:schemeClr val="accent1"/>
                </a:solidFill>
              </a:rPr>
              <a:t>590/219</a:t>
            </a:r>
          </a:p>
          <a:p>
            <a:pPr marL="342900" indent="-342900">
              <a:buFontTx/>
              <a:buAutoNum type="arabicPeriod"/>
            </a:pPr>
            <a:endParaRPr lang="ru-RU" sz="5600" b="1" dirty="0" smtClean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5600" b="1" dirty="0">
                <a:solidFill>
                  <a:schemeClr val="accent1"/>
                </a:solidFill>
              </a:rPr>
              <a:t>Указ Президента Российской Федерации 204 от «О национальных целях и стратегических задачах развития Российской Федерации на период до 2024 года» 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</a:t>
            </a:r>
            <a:r>
              <a:rPr lang="ru-RU" sz="5600" b="1" dirty="0" smtClean="0">
                <a:solidFill>
                  <a:schemeClr val="accent1"/>
                </a:solidFill>
              </a:rPr>
              <a:t>образования</a:t>
            </a:r>
          </a:p>
          <a:p>
            <a:pPr marL="342900" indent="-342900">
              <a:buFontTx/>
              <a:buAutoNum type="arabicPeriod"/>
            </a:pPr>
            <a:endParaRPr lang="ru-RU" sz="5600" b="1" dirty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5600" b="1" dirty="0">
                <a:solidFill>
                  <a:schemeClr val="accent1"/>
                </a:solidFill>
              </a:rPr>
              <a:t>Приказ Министерства образования и науки РФ от 15 декабря 2016 г "Об утверждении Комплекса мер, направленных на систематическое обновление содержания общего образования на основе результатов мониторинговых исследований и с учетом современных достижений науки и технологий, изменений запросов учащихся и общества, ориентированности на применение знаний, умений и навыков в реальных жизненных условиях</a:t>
            </a:r>
            <a:r>
              <a:rPr lang="ru-RU" sz="5600" b="1" dirty="0" smtClean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4532" y="6285470"/>
            <a:ext cx="6093145" cy="1974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705" y="0"/>
            <a:ext cx="12110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Создание </a:t>
            </a:r>
            <a:r>
              <a:rPr lang="ru-RU" sz="3600" b="1" dirty="0" smtClean="0"/>
              <a:t>нормативных условий</a:t>
            </a:r>
            <a:r>
              <a:rPr lang="ru-RU" sz="3600" b="1" dirty="0"/>
              <a:t>	 для </a:t>
            </a:r>
            <a:r>
              <a:rPr lang="ru-RU" sz="3600" b="1" dirty="0" smtClean="0"/>
              <a:t>формирования ФГ (федеральный уровень)</a:t>
            </a:r>
          </a:p>
        </p:txBody>
      </p:sp>
    </p:spTree>
    <p:extLst>
      <p:ext uri="{BB962C8B-B14F-4D97-AF65-F5344CB8AC3E}">
        <p14:creationId xmlns:p14="http://schemas.microsoft.com/office/powerpoint/2010/main" val="10414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86032" y="2065810"/>
            <a:ext cx="11228173" cy="463155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accent1"/>
                </a:solidFill>
              </a:rPr>
              <a:t>Разработка Дорожной карты (плана-графика) по формированию функциональной грамотности школьников 2020-2022 </a:t>
            </a:r>
            <a:r>
              <a:rPr lang="ru-RU" b="1" dirty="0" err="1" smtClean="0">
                <a:solidFill>
                  <a:schemeClr val="accent1"/>
                </a:solidFill>
              </a:rPr>
              <a:t>г.г</a:t>
            </a:r>
            <a:r>
              <a:rPr lang="ru-RU" b="1" dirty="0" smtClean="0">
                <a:solidFill>
                  <a:schemeClr val="accent1"/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  <a:hlinkClick r:id="rId2" action="ppaction://hlinkfile"/>
              </a:rPr>
              <a:t>Ссылка на План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accent1"/>
                </a:solidFill>
              </a:rPr>
              <a:t>Внесение изменений:</a:t>
            </a:r>
          </a:p>
          <a:p>
            <a:pPr marL="571500" indent="-571500">
              <a:buFontTx/>
              <a:buChar char="-"/>
            </a:pPr>
            <a:r>
              <a:rPr lang="ru-RU" b="1" dirty="0" smtClean="0">
                <a:solidFill>
                  <a:schemeClr val="accent1"/>
                </a:solidFill>
              </a:rPr>
              <a:t>В образовательную программу конкретного уровня</a:t>
            </a:r>
          </a:p>
          <a:p>
            <a:pPr marL="571500" indent="-571500">
              <a:buFontTx/>
              <a:buChar char="-"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571500" indent="-571500">
              <a:buFontTx/>
              <a:buChar char="-"/>
            </a:pPr>
            <a:r>
              <a:rPr lang="ru-RU" b="1" dirty="0" smtClean="0">
                <a:solidFill>
                  <a:schemeClr val="accent1"/>
                </a:solidFill>
              </a:rPr>
              <a:t>В локальные нормативные акты (Положения о ВСОКО, о внутреннем мониторинге, </a:t>
            </a:r>
            <a:r>
              <a:rPr lang="ru-RU" b="1" dirty="0">
                <a:solidFill>
                  <a:schemeClr val="accent1"/>
                </a:solidFill>
              </a:rPr>
              <a:t>о </a:t>
            </a:r>
            <a:r>
              <a:rPr lang="ru-RU" b="1" dirty="0" smtClean="0">
                <a:solidFill>
                  <a:schemeClr val="accent1"/>
                </a:solidFill>
              </a:rPr>
              <a:t>формах, периодичности </a:t>
            </a:r>
            <a:r>
              <a:rPr lang="ru-RU" b="1" dirty="0">
                <a:solidFill>
                  <a:schemeClr val="accent1"/>
                </a:solidFill>
              </a:rPr>
              <a:t>и </a:t>
            </a:r>
            <a:r>
              <a:rPr lang="ru-RU" b="1" dirty="0" smtClean="0">
                <a:solidFill>
                  <a:schemeClr val="accent1"/>
                </a:solidFill>
              </a:rPr>
              <a:t>порядке </a:t>
            </a:r>
            <a:r>
              <a:rPr lang="ru-RU" b="1" dirty="0">
                <a:solidFill>
                  <a:schemeClr val="accent1"/>
                </a:solidFill>
              </a:rPr>
              <a:t>текущего контроля успеваемости и промежуточной аттестации </a:t>
            </a:r>
            <a:r>
              <a:rPr lang="ru-RU" b="1" dirty="0" smtClean="0">
                <a:solidFill>
                  <a:schemeClr val="accent1"/>
                </a:solidFill>
              </a:rPr>
              <a:t>обучающихся)</a:t>
            </a:r>
          </a:p>
          <a:p>
            <a:pPr marL="571500" indent="-571500">
              <a:buFontTx/>
              <a:buChar char="-"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571500" indent="-571500">
              <a:buFontTx/>
              <a:buChar char="-"/>
            </a:pPr>
            <a:r>
              <a:rPr lang="ru-RU" b="1" dirty="0" smtClean="0">
                <a:solidFill>
                  <a:schemeClr val="accent1"/>
                </a:solidFill>
              </a:rPr>
              <a:t>в План методической работы школы и т.д.</a:t>
            </a:r>
          </a:p>
          <a:p>
            <a:pPr marL="571500" indent="-571500">
              <a:buFontTx/>
              <a:buChar char="-"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571500" indent="-571500">
              <a:buFontTx/>
              <a:buChar char="-"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571500" indent="-571500">
              <a:buFontTx/>
              <a:buChar char="-"/>
            </a:pPr>
            <a:endParaRPr lang="ru-RU" b="1" u="sng" dirty="0" smtClean="0">
              <a:solidFill>
                <a:schemeClr val="accent1"/>
              </a:solidFill>
            </a:endParaRPr>
          </a:p>
          <a:p>
            <a:pPr marL="571500" indent="-571500">
              <a:buFontTx/>
              <a:buChar char="-"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b="1" dirty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b="1" dirty="0" smtClean="0">
              <a:solidFill>
                <a:schemeClr val="accent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4532" y="6285470"/>
            <a:ext cx="6093145" cy="1974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903" y="730170"/>
            <a:ext cx="12110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Создание </a:t>
            </a:r>
            <a:r>
              <a:rPr lang="ru-RU" sz="3600" b="1" dirty="0" smtClean="0"/>
              <a:t>нормативных условий</a:t>
            </a:r>
            <a:r>
              <a:rPr lang="ru-RU" sz="3600" b="1" dirty="0"/>
              <a:t>	 для </a:t>
            </a:r>
            <a:r>
              <a:rPr lang="ru-RU" sz="3600" b="1" dirty="0" smtClean="0"/>
              <a:t>формирования ФГ (уровень ОО)</a:t>
            </a:r>
          </a:p>
        </p:txBody>
      </p:sp>
    </p:spTree>
    <p:extLst>
      <p:ext uri="{BB962C8B-B14F-4D97-AF65-F5344CB8AC3E}">
        <p14:creationId xmlns:p14="http://schemas.microsoft.com/office/powerpoint/2010/main" val="31102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5036790" y="4571909"/>
            <a:ext cx="834621" cy="2165865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4532" y="6285470"/>
            <a:ext cx="6093145" cy="1974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903" y="730170"/>
            <a:ext cx="12110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Создание </a:t>
            </a:r>
            <a:r>
              <a:rPr lang="ru-RU" sz="3600" b="1" dirty="0" smtClean="0"/>
              <a:t>кадровых</a:t>
            </a:r>
            <a:endParaRPr lang="ru-RU" sz="3600" b="1" dirty="0"/>
          </a:p>
          <a:p>
            <a:pPr algn="ctr"/>
            <a:r>
              <a:rPr lang="ru-RU" sz="3600" b="1" dirty="0" smtClean="0"/>
              <a:t>условий для формирования ФГ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522" y="2583324"/>
            <a:ext cx="316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Анализ кадровых условий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14112" y="2260158"/>
            <a:ext cx="552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укомплектованность</a:t>
            </a:r>
            <a:endParaRPr lang="ru-RU" dirty="0"/>
          </a:p>
          <a:p>
            <a:pPr lvl="0"/>
            <a:r>
              <a:rPr lang="ru-RU" dirty="0"/>
              <a:t>уровень </a:t>
            </a:r>
            <a:r>
              <a:rPr lang="ru-RU" dirty="0" smtClean="0"/>
              <a:t>квалификации</a:t>
            </a:r>
            <a:endParaRPr lang="ru-RU" dirty="0"/>
          </a:p>
          <a:p>
            <a:pPr lvl="0"/>
            <a:r>
              <a:rPr lang="ru-RU" dirty="0"/>
              <a:t>непрерывность профессионального </a:t>
            </a:r>
            <a:r>
              <a:rPr lang="ru-RU" dirty="0" smtClean="0"/>
              <a:t>развития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712887" y="2675657"/>
            <a:ext cx="80210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681663" y="2093676"/>
            <a:ext cx="90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ФГОС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41655" y="5470176"/>
            <a:ext cx="5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ФГ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342343" y="5053263"/>
            <a:ext cx="376990" cy="336884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216442" y="5646821"/>
            <a:ext cx="496445" cy="0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216442" y="5983705"/>
            <a:ext cx="517359" cy="208548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483771" y="5061284"/>
            <a:ext cx="417094" cy="328863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435212" y="5654842"/>
            <a:ext cx="618051" cy="0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07571" y="5983705"/>
            <a:ext cx="413082" cy="301765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0160" y="5397986"/>
            <a:ext cx="5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МГ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510160" y="6014844"/>
            <a:ext cx="5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ЕНГ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622885" y="4763560"/>
            <a:ext cx="5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ЧГ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5053262" y="4852373"/>
            <a:ext cx="89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ФинГ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157321" y="5470176"/>
            <a:ext cx="5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КМ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201650" y="6087797"/>
            <a:ext cx="5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ГК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2342146" y="4531714"/>
            <a:ext cx="874295" cy="2165865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00526" y="4316014"/>
            <a:ext cx="1900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Предметы, курсы в учебном плане, курсы внеурочной деятельности, внеклассная работа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121050" y="4764429"/>
            <a:ext cx="1900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Курсы внеурочной деятельности, внеклассная работа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 rot="5400000">
            <a:off x="4967297" y="4671821"/>
            <a:ext cx="437149" cy="730438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152021" y="2107757"/>
            <a:ext cx="273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hlinkClick r:id="rId2" action="ppaction://hlinkfile"/>
              </a:rPr>
              <a:t>Ссылка на анализ КУ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1718</TotalTime>
  <Words>1365</Words>
  <Application>Microsoft Office PowerPoint</Application>
  <PresentationFormat>Произвольный</PresentationFormat>
  <Paragraphs>233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Тихонова Надежда Михайловна</dc:creator>
  <cp:lastModifiedBy>User</cp:lastModifiedBy>
  <cp:revision>103</cp:revision>
  <dcterms:created xsi:type="dcterms:W3CDTF">2019-05-16T12:01:34Z</dcterms:created>
  <dcterms:modified xsi:type="dcterms:W3CDTF">2021-04-22T11:32:55Z</dcterms:modified>
</cp:coreProperties>
</file>